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notesMasterIdLst>
    <p:notesMasterId r:id="rId17"/>
  </p:notesMasterIdLst>
  <p:handoutMasterIdLst>
    <p:handoutMasterId r:id="rId18"/>
  </p:handoutMasterIdLst>
  <p:sldIdLst>
    <p:sldId id="256" r:id="rId5"/>
    <p:sldId id="303" r:id="rId6"/>
    <p:sldId id="261" r:id="rId7"/>
    <p:sldId id="338" r:id="rId8"/>
    <p:sldId id="339" r:id="rId9"/>
    <p:sldId id="340" r:id="rId10"/>
    <p:sldId id="341" r:id="rId11"/>
    <p:sldId id="342" r:id="rId12"/>
    <p:sldId id="343" r:id="rId13"/>
    <p:sldId id="344" r:id="rId14"/>
    <p:sldId id="345" r:id="rId15"/>
    <p:sldId id="346"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9505" autoAdjust="0"/>
  </p:normalViewPr>
  <p:slideViewPr>
    <p:cSldViewPr snapToGrid="0">
      <p:cViewPr varScale="1">
        <p:scale>
          <a:sx n="88" d="100"/>
          <a:sy n="88" d="100"/>
        </p:scale>
        <p:origin x="1470" y="66"/>
      </p:cViewPr>
      <p:guideLst/>
    </p:cSldViewPr>
  </p:slideViewPr>
  <p:notesTextViewPr>
    <p:cViewPr>
      <p:scale>
        <a:sx n="3" d="2"/>
        <a:sy n="3" d="2"/>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CB1AE92-181F-4D97-90F3-9D0B49057954}" type="datetimeFigureOut">
              <a:rPr lang="en-US" smtClean="0"/>
              <a:t>3/21/2022</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63866DD-280C-43DE-9D2F-FEC16E80172D}" type="slidenum">
              <a:rPr lang="en-US" smtClean="0"/>
              <a:t>‹#›</a:t>
            </a:fld>
            <a:endParaRPr lang="en-US"/>
          </a:p>
        </p:txBody>
      </p:sp>
    </p:spTree>
    <p:extLst>
      <p:ext uri="{BB962C8B-B14F-4D97-AF65-F5344CB8AC3E}">
        <p14:creationId xmlns:p14="http://schemas.microsoft.com/office/powerpoint/2010/main" val="18569967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77B923-2978-46DD-92D7-39A9AFE4651E}" type="datetimeFigureOut">
              <a:rPr lang="en-US" smtClean="0"/>
              <a:t>3/21/2022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9E4C3F-70B1-43F0-BE0D-3D0273AC822A}" type="slidenum">
              <a:rPr lang="en-US" smtClean="0"/>
              <a:t>‹#›</a:t>
            </a:fld>
            <a:endParaRPr lang="en-US"/>
          </a:p>
        </p:txBody>
      </p:sp>
    </p:spTree>
    <p:extLst>
      <p:ext uri="{BB962C8B-B14F-4D97-AF65-F5344CB8AC3E}">
        <p14:creationId xmlns:p14="http://schemas.microsoft.com/office/powerpoint/2010/main" val="9672026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Chrome seems to be the best browser when working with EduNav. If you are having problems accessing EduNav,  try using Chrome. </a:t>
            </a:r>
          </a:p>
          <a:p>
            <a:endParaRPr lang="en-US" dirty="0"/>
          </a:p>
        </p:txBody>
      </p:sp>
      <p:sp>
        <p:nvSpPr>
          <p:cNvPr id="4" name="Slide Number Placeholder 3"/>
          <p:cNvSpPr>
            <a:spLocks noGrp="1"/>
          </p:cNvSpPr>
          <p:nvPr>
            <p:ph type="sldNum" sz="quarter" idx="5"/>
          </p:nvPr>
        </p:nvSpPr>
        <p:spPr/>
        <p:txBody>
          <a:bodyPr/>
          <a:lstStyle/>
          <a:p>
            <a:fld id="{0A9E4C3F-70B1-43F0-BE0D-3D0273AC822A}" type="slidenum">
              <a:rPr lang="en-US" smtClean="0"/>
              <a:t>2</a:t>
            </a:fld>
            <a:endParaRPr lang="en-US"/>
          </a:p>
        </p:txBody>
      </p:sp>
    </p:spTree>
    <p:extLst>
      <p:ext uri="{BB962C8B-B14F-4D97-AF65-F5344CB8AC3E}">
        <p14:creationId xmlns:p14="http://schemas.microsoft.com/office/powerpoint/2010/main" val="19801699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A9E4C3F-70B1-43F0-BE0D-3D0273AC822A}" type="slidenum">
              <a:rPr lang="en-US" smtClean="0"/>
              <a:t>4</a:t>
            </a:fld>
            <a:endParaRPr lang="en-US"/>
          </a:p>
        </p:txBody>
      </p:sp>
    </p:spTree>
    <p:extLst>
      <p:ext uri="{BB962C8B-B14F-4D97-AF65-F5344CB8AC3E}">
        <p14:creationId xmlns:p14="http://schemas.microsoft.com/office/powerpoint/2010/main" val="18922044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A9E4C3F-70B1-43F0-BE0D-3D0273AC822A}" type="slidenum">
              <a:rPr lang="en-US" smtClean="0"/>
              <a:t>9</a:t>
            </a:fld>
            <a:endParaRPr lang="en-US"/>
          </a:p>
        </p:txBody>
      </p:sp>
    </p:spTree>
    <p:extLst>
      <p:ext uri="{BB962C8B-B14F-4D97-AF65-F5344CB8AC3E}">
        <p14:creationId xmlns:p14="http://schemas.microsoft.com/office/powerpoint/2010/main" val="4188236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If you need additional help navigating through EduNav you can visit the RCC home page. Staff is available to help you virtually right now. For days and times, please visit the Welcome Center. </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0A9E4C3F-70B1-43F0-BE0D-3D0273AC822A}" type="slidenum">
              <a:rPr lang="en-US" smtClean="0"/>
              <a:t>10</a:t>
            </a:fld>
            <a:endParaRPr lang="en-US"/>
          </a:p>
        </p:txBody>
      </p:sp>
    </p:spTree>
    <p:extLst>
      <p:ext uri="{BB962C8B-B14F-4D97-AF65-F5344CB8AC3E}">
        <p14:creationId xmlns:p14="http://schemas.microsoft.com/office/powerpoint/2010/main" val="27182002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p>
        </p:txBody>
      </p:sp>
      <p:sp>
        <p:nvSpPr>
          <p:cNvPr id="4" name="Slide Number Placeholder 3"/>
          <p:cNvSpPr>
            <a:spLocks noGrp="1"/>
          </p:cNvSpPr>
          <p:nvPr>
            <p:ph type="sldNum" sz="quarter" idx="5"/>
          </p:nvPr>
        </p:nvSpPr>
        <p:spPr/>
        <p:txBody>
          <a:bodyPr/>
          <a:lstStyle/>
          <a:p>
            <a:fld id="{0A9E4C3F-70B1-43F0-BE0D-3D0273AC822A}" type="slidenum">
              <a:rPr lang="en-US" smtClean="0"/>
              <a:t>11</a:t>
            </a:fld>
            <a:endParaRPr lang="en-US"/>
          </a:p>
        </p:txBody>
      </p:sp>
    </p:spTree>
    <p:extLst>
      <p:ext uri="{BB962C8B-B14F-4D97-AF65-F5344CB8AC3E}">
        <p14:creationId xmlns:p14="http://schemas.microsoft.com/office/powerpoint/2010/main" val="34268038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If you need additional help navigating through EduNav you can visit the Welcome Center or Student Engagement Centers for support. </a:t>
            </a:r>
            <a:endParaRPr lang="en-US" dirty="0"/>
          </a:p>
        </p:txBody>
      </p:sp>
      <p:sp>
        <p:nvSpPr>
          <p:cNvPr id="4" name="Slide Number Placeholder 3"/>
          <p:cNvSpPr>
            <a:spLocks noGrp="1"/>
          </p:cNvSpPr>
          <p:nvPr>
            <p:ph type="sldNum" sz="quarter" idx="5"/>
          </p:nvPr>
        </p:nvSpPr>
        <p:spPr/>
        <p:txBody>
          <a:bodyPr/>
          <a:lstStyle/>
          <a:p>
            <a:fld id="{0A9E4C3F-70B1-43F0-BE0D-3D0273AC822A}" type="slidenum">
              <a:rPr lang="en-US" smtClean="0"/>
              <a:t>12</a:t>
            </a:fld>
            <a:endParaRPr lang="en-US"/>
          </a:p>
        </p:txBody>
      </p:sp>
    </p:spTree>
    <p:extLst>
      <p:ext uri="{BB962C8B-B14F-4D97-AF65-F5344CB8AC3E}">
        <p14:creationId xmlns:p14="http://schemas.microsoft.com/office/powerpoint/2010/main" val="20648901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3/21/2022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3/21/2022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3/21/2022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3/21/2022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3/21/2022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3/21/2022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3/21/2022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alpha val="82000"/>
          </a:schemeClr>
        </a:solidFill>
        <a:effectLst/>
      </p:bgPr>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3/21/2022</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mailto:healthservices@mvc.edu"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hyperlink" Target="mailto:healthservices@rcc.edu" TargetMode="External"/><Relationship Id="rId4" Type="http://schemas.openxmlformats.org/officeDocument/2006/relationships/hyperlink" Target="mailto:studenthealth@norcocollege.edu"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hyperlink" Target="https://www.rcc.edu/student-support/academic-engagement-centers/index.html"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hyperlink" Target="https://www.rcc.edu/become-a-student/index.html"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alpha val="82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326280" y="3898577"/>
            <a:ext cx="8288035" cy="1095059"/>
          </a:xfrm>
        </p:spPr>
        <p:txBody>
          <a:bodyPr>
            <a:noAutofit/>
          </a:bodyPr>
          <a:lstStyle/>
          <a:p>
            <a:pPr algn="ctr">
              <a:lnSpc>
                <a:spcPct val="90000"/>
              </a:lnSpc>
            </a:pPr>
            <a:r>
              <a:rPr lang="en-US" sz="4500" dirty="0">
                <a:solidFill>
                  <a:srgbClr val="FFFF00"/>
                </a:solidFill>
              </a:rPr>
              <a:t>How to register on </a:t>
            </a:r>
            <a:r>
              <a:rPr lang="en-US" sz="4500" dirty="0" err="1">
                <a:solidFill>
                  <a:srgbClr val="FFFF00"/>
                </a:solidFill>
              </a:rPr>
              <a:t>EduNav</a:t>
            </a:r>
            <a:r>
              <a:rPr lang="en-US" sz="4500" dirty="0">
                <a:solidFill>
                  <a:srgbClr val="FFFF00"/>
                </a:solidFill>
              </a:rPr>
              <a:t> </a:t>
            </a:r>
            <a:br>
              <a:rPr lang="en-US" sz="4500" dirty="0">
                <a:solidFill>
                  <a:srgbClr val="FFFF00"/>
                </a:solidFill>
              </a:rPr>
            </a:br>
            <a:r>
              <a:rPr lang="en-US" sz="4500" dirty="0">
                <a:solidFill>
                  <a:srgbClr val="FFFF00"/>
                </a:solidFill>
              </a:rPr>
              <a:t>with an add code</a:t>
            </a:r>
          </a:p>
        </p:txBody>
      </p:sp>
      <p:pic>
        <p:nvPicPr>
          <p:cNvPr id="4" name="Picture 3" descr="A picture containing text, clipart&#10;&#10;Description automatically generated">
            <a:extLst>
              <a:ext uri="{FF2B5EF4-FFF2-40B4-BE49-F238E27FC236}">
                <a16:creationId xmlns:a16="http://schemas.microsoft.com/office/drawing/2014/main" id="{8DAD269F-358B-4B9B-B5C6-093341AD7AA6}"/>
              </a:ext>
            </a:extLst>
          </p:cNvPr>
          <p:cNvPicPr>
            <a:picLocks noChangeAspect="1"/>
          </p:cNvPicPr>
          <p:nvPr/>
        </p:nvPicPr>
        <p:blipFill>
          <a:blip r:embed="rId2"/>
          <a:stretch>
            <a:fillRect/>
          </a:stretch>
        </p:blipFill>
        <p:spPr>
          <a:xfrm>
            <a:off x="11036596" y="6224294"/>
            <a:ext cx="1049079" cy="445858"/>
          </a:xfrm>
          <a:prstGeom prst="rect">
            <a:avLst/>
          </a:prstGeom>
          <a:ln>
            <a:noFill/>
          </a:ln>
          <a:effectLst>
            <a:outerShdw blurRad="292100" dist="139700" dir="2700000" algn="tl" rotWithShape="0">
              <a:srgbClr val="333333">
                <a:alpha val="65000"/>
              </a:srgbClr>
            </a:outerShdw>
          </a:effectLst>
        </p:spPr>
      </p:pic>
      <p:pic>
        <p:nvPicPr>
          <p:cNvPr id="8" name="Picture 7" descr="A group of people standing together&#10;&#10;Description automatically generated with low confidence">
            <a:extLst>
              <a:ext uri="{FF2B5EF4-FFF2-40B4-BE49-F238E27FC236}">
                <a16:creationId xmlns:a16="http://schemas.microsoft.com/office/drawing/2014/main" id="{B4C92E6E-1EA2-450D-AE6C-154B75A3FA38}"/>
              </a:ext>
            </a:extLst>
          </p:cNvPr>
          <p:cNvPicPr>
            <a:picLocks noChangeAspect="1"/>
          </p:cNvPicPr>
          <p:nvPr/>
        </p:nvPicPr>
        <p:blipFill>
          <a:blip r:embed="rId3"/>
          <a:stretch>
            <a:fillRect/>
          </a:stretch>
        </p:blipFill>
        <p:spPr>
          <a:xfrm>
            <a:off x="1998921" y="1438042"/>
            <a:ext cx="6942755" cy="192661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42173845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Reminders</a:t>
            </a:r>
          </a:p>
        </p:txBody>
      </p:sp>
      <p:sp>
        <p:nvSpPr>
          <p:cNvPr id="3" name="Content Placeholder 2"/>
          <p:cNvSpPr>
            <a:spLocks noGrp="1"/>
          </p:cNvSpPr>
          <p:nvPr>
            <p:ph idx="1"/>
          </p:nvPr>
        </p:nvSpPr>
        <p:spPr>
          <a:xfrm>
            <a:off x="677334" y="1488613"/>
            <a:ext cx="8596668" cy="3880773"/>
          </a:xfrm>
        </p:spPr>
        <p:txBody>
          <a:bodyPr/>
          <a:lstStyle/>
          <a:p>
            <a:r>
              <a:rPr lang="en-US" dirty="0">
                <a:solidFill>
                  <a:srgbClr val="FFC000"/>
                </a:solidFill>
              </a:rPr>
              <a:t>You must be fully vaccinated to be able to register for face to face or hybrid courses. </a:t>
            </a:r>
          </a:p>
          <a:p>
            <a:pPr marL="0" indent="0" algn="ctr">
              <a:buNone/>
            </a:pPr>
            <a:r>
              <a:rPr lang="en-US" b="1" i="0" dirty="0">
                <a:solidFill>
                  <a:srgbClr val="FFFF00"/>
                </a:solidFill>
                <a:effectLst/>
                <a:latin typeface="Raleway" panose="020B0604020202020204" pitchFamily="2" charset="0"/>
              </a:rPr>
              <a:t>Student C​OVID-19 Reporting Procedure</a:t>
            </a:r>
          </a:p>
          <a:p>
            <a:pPr algn="l"/>
            <a:r>
              <a:rPr lang="en-US" b="0" i="0" dirty="0">
                <a:solidFill>
                  <a:srgbClr val="FFC000"/>
                </a:solidFill>
                <a:effectLst/>
                <a:latin typeface="Roboto" panose="02000000000000000000" pitchFamily="2" charset="0"/>
              </a:rPr>
              <a:t>​Students must report any positive test/diagnosis of COVID-19, COVID-19 exposure, or potential COVID-19 symptoms to their college Student Health Services department. The contact person at each location is:</a:t>
            </a:r>
            <a:br>
              <a:rPr lang="en-US" b="0" i="0" dirty="0">
                <a:solidFill>
                  <a:srgbClr val="FFC000"/>
                </a:solidFill>
                <a:effectLst/>
                <a:latin typeface="Roboto" panose="02000000000000000000" pitchFamily="2" charset="0"/>
              </a:rPr>
            </a:br>
            <a:endParaRPr lang="en-US" sz="800" b="0" i="0" dirty="0">
              <a:solidFill>
                <a:srgbClr val="FFC000"/>
              </a:solidFill>
              <a:effectLst/>
              <a:latin typeface="Roboto" panose="02000000000000000000" pitchFamily="2" charset="0"/>
            </a:endParaRPr>
          </a:p>
          <a:p>
            <a:pPr algn="l">
              <a:buFont typeface="Arial" panose="020B0604020202020204" pitchFamily="34" charset="0"/>
              <a:buChar char="•"/>
            </a:pPr>
            <a:r>
              <a:rPr lang="en-US" sz="1500" b="0" i="0" dirty="0">
                <a:solidFill>
                  <a:srgbClr val="FFC000"/>
                </a:solidFill>
                <a:effectLst/>
                <a:latin typeface="Roboto" panose="02000000000000000000" pitchFamily="2" charset="0"/>
              </a:rPr>
              <a:t>Mo​reno Valley College-951-571-6103 or email </a:t>
            </a:r>
            <a:r>
              <a:rPr lang="en-US" sz="1500" b="0" i="0" u="none" strike="noStrike" dirty="0">
                <a:solidFill>
                  <a:srgbClr val="FFC000"/>
                </a:solidFill>
                <a:effectLst/>
                <a:latin typeface="Roboto" panose="02000000000000000000" pitchFamily="2" charset="0"/>
                <a:hlinkClick r:id="rId3">
                  <a:extLst>
                    <a:ext uri="{A12FA001-AC4F-418D-AE19-62706E023703}">
                      <ahyp:hlinkClr xmlns:ahyp="http://schemas.microsoft.com/office/drawing/2018/hyperlinkcolor" val="tx"/>
                    </a:ext>
                  </a:extLst>
                </a:hlinkClick>
              </a:rPr>
              <a:t>healthservices@mvc.edu</a:t>
            </a:r>
            <a:endParaRPr lang="en-US" sz="1500" b="0" i="0" dirty="0">
              <a:solidFill>
                <a:srgbClr val="FFC000"/>
              </a:solidFill>
              <a:effectLst/>
              <a:latin typeface="Roboto" panose="02000000000000000000" pitchFamily="2" charset="0"/>
            </a:endParaRPr>
          </a:p>
          <a:p>
            <a:pPr algn="l">
              <a:buFont typeface="Arial" panose="020B0604020202020204" pitchFamily="34" charset="0"/>
              <a:buChar char="•"/>
            </a:pPr>
            <a:r>
              <a:rPr lang="en-US" sz="1500" b="0" i="0" dirty="0">
                <a:solidFill>
                  <a:srgbClr val="FFC000"/>
                </a:solidFill>
                <a:effectLst/>
                <a:latin typeface="Roboto" panose="02000000000000000000" pitchFamily="2" charset="0"/>
              </a:rPr>
              <a:t>Health Services Norco - call 951-372-7046 or email </a:t>
            </a:r>
            <a:r>
              <a:rPr lang="en-US" sz="1500" b="0" i="0" u="none" strike="noStrike" dirty="0">
                <a:solidFill>
                  <a:srgbClr val="FFC000"/>
                </a:solidFill>
                <a:effectLst/>
                <a:latin typeface="Roboto" panose="02000000000000000000" pitchFamily="2" charset="0"/>
                <a:hlinkClick r:id="rId4">
                  <a:extLst>
                    <a:ext uri="{A12FA001-AC4F-418D-AE19-62706E023703}">
                      <ahyp:hlinkClr xmlns:ahyp="http://schemas.microsoft.com/office/drawing/2018/hyperlinkcolor" val="tx"/>
                    </a:ext>
                  </a:extLst>
                </a:hlinkClick>
              </a:rPr>
              <a:t>studenthealth@norcocollege.edu</a:t>
            </a:r>
            <a:endParaRPr lang="en-US" sz="1500" b="0" i="0" dirty="0">
              <a:solidFill>
                <a:srgbClr val="FFC000"/>
              </a:solidFill>
              <a:effectLst/>
              <a:latin typeface="Roboto" panose="02000000000000000000" pitchFamily="2" charset="0"/>
            </a:endParaRPr>
          </a:p>
          <a:p>
            <a:pPr algn="l">
              <a:buFont typeface="Arial" panose="020B0604020202020204" pitchFamily="34" charset="0"/>
              <a:buChar char="•"/>
            </a:pPr>
            <a:r>
              <a:rPr lang="en-US" sz="1500" b="0" i="0" dirty="0">
                <a:solidFill>
                  <a:srgbClr val="FFC000"/>
                </a:solidFill>
                <a:effectLst/>
                <a:latin typeface="Roboto" panose="02000000000000000000" pitchFamily="2" charset="0"/>
              </a:rPr>
              <a:t>Health Services RCC- call 951-222-8151 or email </a:t>
            </a:r>
            <a:r>
              <a:rPr lang="en-US" sz="1500" b="0" i="0" u="none" strike="noStrike" dirty="0">
                <a:solidFill>
                  <a:srgbClr val="FFC000"/>
                </a:solidFill>
                <a:effectLst/>
                <a:latin typeface="Roboto" panose="02000000000000000000" pitchFamily="2" charset="0"/>
                <a:hlinkClick r:id="rId5">
                  <a:extLst>
                    <a:ext uri="{A12FA001-AC4F-418D-AE19-62706E023703}">
                      <ahyp:hlinkClr xmlns:ahyp="http://schemas.microsoft.com/office/drawing/2018/hyperlinkcolor" val="tx"/>
                    </a:ext>
                  </a:extLst>
                </a:hlinkClick>
              </a:rPr>
              <a:t>healthservices@rcc.edu</a:t>
            </a:r>
            <a:endParaRPr lang="en-US" sz="1500" b="0" i="0" dirty="0">
              <a:solidFill>
                <a:srgbClr val="FFC000"/>
              </a:solidFill>
              <a:effectLst/>
              <a:latin typeface="Roboto" panose="02000000000000000000" pitchFamily="2" charset="0"/>
            </a:endParaRPr>
          </a:p>
          <a:p>
            <a:endParaRPr lang="en-US" dirty="0">
              <a:solidFill>
                <a:srgbClr val="FFC000"/>
              </a:solidFill>
            </a:endParaRPr>
          </a:p>
          <a:p>
            <a:pPr marL="457200" lvl="1" indent="0">
              <a:buNone/>
            </a:pPr>
            <a:endParaRPr lang="en-US" dirty="0"/>
          </a:p>
        </p:txBody>
      </p:sp>
      <p:pic>
        <p:nvPicPr>
          <p:cNvPr id="6" name="Picture 5">
            <a:extLst>
              <a:ext uri="{FF2B5EF4-FFF2-40B4-BE49-F238E27FC236}">
                <a16:creationId xmlns:a16="http://schemas.microsoft.com/office/drawing/2014/main" id="{A17DD687-4669-411D-A6EC-F9C9DE7A5CAA}"/>
              </a:ext>
            </a:extLst>
          </p:cNvPr>
          <p:cNvPicPr>
            <a:picLocks noChangeAspect="1"/>
          </p:cNvPicPr>
          <p:nvPr/>
        </p:nvPicPr>
        <p:blipFill rotWithShape="1">
          <a:blip r:embed="rId6"/>
          <a:srcRect b="60477"/>
          <a:stretch/>
        </p:blipFill>
        <p:spPr>
          <a:xfrm>
            <a:off x="3551275" y="4927601"/>
            <a:ext cx="3729869" cy="1672216"/>
          </a:xfrm>
          <a:prstGeom prst="rect">
            <a:avLst/>
          </a:prstGeom>
        </p:spPr>
      </p:pic>
    </p:spTree>
    <p:extLst>
      <p:ext uri="{BB962C8B-B14F-4D97-AF65-F5344CB8AC3E}">
        <p14:creationId xmlns:p14="http://schemas.microsoft.com/office/powerpoint/2010/main" val="29382803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Help using EduNav</a:t>
            </a:r>
          </a:p>
        </p:txBody>
      </p:sp>
      <p:sp>
        <p:nvSpPr>
          <p:cNvPr id="3" name="Content Placeholder 2"/>
          <p:cNvSpPr>
            <a:spLocks noGrp="1"/>
          </p:cNvSpPr>
          <p:nvPr>
            <p:ph idx="1"/>
          </p:nvPr>
        </p:nvSpPr>
        <p:spPr>
          <a:xfrm>
            <a:off x="677334" y="1533272"/>
            <a:ext cx="8596668" cy="3880773"/>
          </a:xfrm>
        </p:spPr>
        <p:txBody>
          <a:bodyPr/>
          <a:lstStyle/>
          <a:p>
            <a:r>
              <a:rPr lang="en-US" dirty="0">
                <a:solidFill>
                  <a:srgbClr val="FFC000"/>
                </a:solidFill>
              </a:rPr>
              <a:t>If you need help navigating through EduNav, you can use the chat feature within the </a:t>
            </a:r>
            <a:r>
              <a:rPr lang="en-US" dirty="0" err="1">
                <a:solidFill>
                  <a:srgbClr val="FFC000"/>
                </a:solidFill>
              </a:rPr>
              <a:t>Edunav</a:t>
            </a:r>
            <a:r>
              <a:rPr lang="en-US" dirty="0">
                <a:solidFill>
                  <a:srgbClr val="FFC000"/>
                </a:solidFill>
              </a:rPr>
              <a:t> student dashboard. See icon below.</a:t>
            </a:r>
          </a:p>
        </p:txBody>
      </p:sp>
      <p:sp>
        <p:nvSpPr>
          <p:cNvPr id="5" name="Rectangle 4">
            <a:extLst>
              <a:ext uri="{FF2B5EF4-FFF2-40B4-BE49-F238E27FC236}">
                <a16:creationId xmlns:a16="http://schemas.microsoft.com/office/drawing/2014/main" id="{EAC3B5F9-D789-4603-856A-450DA2E289E6}"/>
              </a:ext>
            </a:extLst>
          </p:cNvPr>
          <p:cNvSpPr/>
          <p:nvPr/>
        </p:nvSpPr>
        <p:spPr>
          <a:xfrm>
            <a:off x="3635749" y="6037101"/>
            <a:ext cx="3668436" cy="323165"/>
          </a:xfrm>
          <a:prstGeom prst="rect">
            <a:avLst/>
          </a:prstGeom>
        </p:spPr>
        <p:txBody>
          <a:bodyPr wrap="square">
            <a:spAutoFit/>
          </a:bodyPr>
          <a:lstStyle/>
          <a:p>
            <a:r>
              <a:rPr lang="en-US" sz="1500" dirty="0">
                <a:solidFill>
                  <a:srgbClr val="FFFF00"/>
                </a:solidFill>
              </a:rPr>
              <a:t>*Chat typically replies within 5 minutes.</a:t>
            </a:r>
            <a:endParaRPr lang="en-US" sz="1200" dirty="0">
              <a:solidFill>
                <a:srgbClr val="FFC000"/>
              </a:solidFill>
            </a:endParaRPr>
          </a:p>
        </p:txBody>
      </p:sp>
      <p:pic>
        <p:nvPicPr>
          <p:cNvPr id="6" name="Picture 5">
            <a:extLst>
              <a:ext uri="{FF2B5EF4-FFF2-40B4-BE49-F238E27FC236}">
                <a16:creationId xmlns:a16="http://schemas.microsoft.com/office/drawing/2014/main" id="{557746DF-967A-447A-A554-6F64E163ACA2}"/>
              </a:ext>
            </a:extLst>
          </p:cNvPr>
          <p:cNvPicPr>
            <a:picLocks noChangeAspect="1"/>
          </p:cNvPicPr>
          <p:nvPr/>
        </p:nvPicPr>
        <p:blipFill>
          <a:blip r:embed="rId3"/>
          <a:stretch>
            <a:fillRect/>
          </a:stretch>
        </p:blipFill>
        <p:spPr>
          <a:xfrm>
            <a:off x="934925" y="2423141"/>
            <a:ext cx="5919319" cy="3096309"/>
          </a:xfrm>
          <a:prstGeom prst="rect">
            <a:avLst/>
          </a:prstGeom>
        </p:spPr>
      </p:pic>
      <p:sp>
        <p:nvSpPr>
          <p:cNvPr id="10" name="Arrow: Left 9">
            <a:extLst>
              <a:ext uri="{FF2B5EF4-FFF2-40B4-BE49-F238E27FC236}">
                <a16:creationId xmlns:a16="http://schemas.microsoft.com/office/drawing/2014/main" id="{7F42278B-9906-432A-9890-DC186CC96660}"/>
              </a:ext>
            </a:extLst>
          </p:cNvPr>
          <p:cNvSpPr/>
          <p:nvPr/>
        </p:nvSpPr>
        <p:spPr>
          <a:xfrm rot="13160689">
            <a:off x="4659525" y="4388549"/>
            <a:ext cx="2139305" cy="382772"/>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pic>
        <p:nvPicPr>
          <p:cNvPr id="11" name="Picture 10">
            <a:extLst>
              <a:ext uri="{FF2B5EF4-FFF2-40B4-BE49-F238E27FC236}">
                <a16:creationId xmlns:a16="http://schemas.microsoft.com/office/drawing/2014/main" id="{C328FBE6-8DBF-4992-B8CC-5491A5CA040E}"/>
              </a:ext>
            </a:extLst>
          </p:cNvPr>
          <p:cNvPicPr>
            <a:picLocks noChangeAspect="1"/>
          </p:cNvPicPr>
          <p:nvPr/>
        </p:nvPicPr>
        <p:blipFill>
          <a:blip r:embed="rId4"/>
          <a:stretch>
            <a:fillRect/>
          </a:stretch>
        </p:blipFill>
        <p:spPr>
          <a:xfrm>
            <a:off x="7111835" y="2389386"/>
            <a:ext cx="2370722" cy="3188729"/>
          </a:xfrm>
          <a:prstGeom prst="rect">
            <a:avLst/>
          </a:prstGeom>
        </p:spPr>
      </p:pic>
      <p:sp>
        <p:nvSpPr>
          <p:cNvPr id="12" name="Arrow: Left 11">
            <a:extLst>
              <a:ext uri="{FF2B5EF4-FFF2-40B4-BE49-F238E27FC236}">
                <a16:creationId xmlns:a16="http://schemas.microsoft.com/office/drawing/2014/main" id="{06B14F41-E091-4C27-BE25-50D1B7458281}"/>
              </a:ext>
            </a:extLst>
          </p:cNvPr>
          <p:cNvSpPr/>
          <p:nvPr/>
        </p:nvSpPr>
        <p:spPr>
          <a:xfrm rot="16200000">
            <a:off x="7959862" y="2536463"/>
            <a:ext cx="674668" cy="382772"/>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pic>
        <p:nvPicPr>
          <p:cNvPr id="14" name="Picture 13">
            <a:extLst>
              <a:ext uri="{FF2B5EF4-FFF2-40B4-BE49-F238E27FC236}">
                <a16:creationId xmlns:a16="http://schemas.microsoft.com/office/drawing/2014/main" id="{928087D7-3DA7-4052-8B74-CEA7B2EFEADF}"/>
              </a:ext>
            </a:extLst>
          </p:cNvPr>
          <p:cNvPicPr>
            <a:picLocks noChangeAspect="1"/>
          </p:cNvPicPr>
          <p:nvPr/>
        </p:nvPicPr>
        <p:blipFill>
          <a:blip r:embed="rId5"/>
          <a:stretch>
            <a:fillRect/>
          </a:stretch>
        </p:blipFill>
        <p:spPr>
          <a:xfrm>
            <a:off x="2661017" y="5739788"/>
            <a:ext cx="832860" cy="768381"/>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5274028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Help using EduNav</a:t>
            </a:r>
          </a:p>
        </p:txBody>
      </p:sp>
      <p:sp>
        <p:nvSpPr>
          <p:cNvPr id="3" name="Content Placeholder 2"/>
          <p:cNvSpPr>
            <a:spLocks noGrp="1"/>
          </p:cNvSpPr>
          <p:nvPr>
            <p:ph idx="1"/>
          </p:nvPr>
        </p:nvSpPr>
        <p:spPr>
          <a:xfrm>
            <a:off x="677334" y="1533272"/>
            <a:ext cx="8596668" cy="3880773"/>
          </a:xfrm>
        </p:spPr>
        <p:txBody>
          <a:bodyPr/>
          <a:lstStyle/>
          <a:p>
            <a:r>
              <a:rPr lang="en-US" dirty="0">
                <a:solidFill>
                  <a:srgbClr val="FFC000"/>
                </a:solidFill>
              </a:rPr>
              <a:t>If you need additional help navigating through </a:t>
            </a:r>
            <a:r>
              <a:rPr lang="en-US" dirty="0" err="1">
                <a:solidFill>
                  <a:srgbClr val="FFC000"/>
                </a:solidFill>
              </a:rPr>
              <a:t>EduNav</a:t>
            </a:r>
            <a:r>
              <a:rPr lang="en-US" dirty="0">
                <a:solidFill>
                  <a:srgbClr val="FFC000"/>
                </a:solidFill>
              </a:rPr>
              <a:t>, you can visit your school's Engagement Center, a Student Success Team member, or the Welcome Center will be happy to assist you.</a:t>
            </a:r>
          </a:p>
        </p:txBody>
      </p:sp>
      <p:sp>
        <p:nvSpPr>
          <p:cNvPr id="5" name="Rectangle 4">
            <a:extLst>
              <a:ext uri="{FF2B5EF4-FFF2-40B4-BE49-F238E27FC236}">
                <a16:creationId xmlns:a16="http://schemas.microsoft.com/office/drawing/2014/main" id="{EAC3B5F9-D789-4603-856A-450DA2E289E6}"/>
              </a:ext>
            </a:extLst>
          </p:cNvPr>
          <p:cNvSpPr/>
          <p:nvPr/>
        </p:nvSpPr>
        <p:spPr>
          <a:xfrm>
            <a:off x="1123902" y="5783718"/>
            <a:ext cx="8743113" cy="553998"/>
          </a:xfrm>
          <a:prstGeom prst="rect">
            <a:avLst/>
          </a:prstGeom>
        </p:spPr>
        <p:txBody>
          <a:bodyPr wrap="square">
            <a:spAutoFit/>
          </a:bodyPr>
          <a:lstStyle/>
          <a:p>
            <a:r>
              <a:rPr lang="en-US" sz="1500" dirty="0">
                <a:solidFill>
                  <a:srgbClr val="FFFF00"/>
                </a:solidFill>
              </a:rPr>
              <a:t>Academic Engagement Centers: </a:t>
            </a:r>
            <a:r>
              <a:rPr lang="en-US" sz="1200" dirty="0">
                <a:solidFill>
                  <a:srgbClr val="FFC000"/>
                </a:solidFill>
                <a:hlinkClick r:id="rId3">
                  <a:extLst>
                    <a:ext uri="{A12FA001-AC4F-418D-AE19-62706E023703}">
                      <ahyp:hlinkClr xmlns:ahyp="http://schemas.microsoft.com/office/drawing/2018/hyperlinkcolor" val="tx"/>
                    </a:ext>
                  </a:extLst>
                </a:hlinkClick>
              </a:rPr>
              <a:t>https://www.rcc.edu/student-support/academic-engagement-centers/index.html</a:t>
            </a:r>
            <a:endParaRPr lang="en-US" sz="1200" dirty="0">
              <a:solidFill>
                <a:srgbClr val="FFC000"/>
              </a:solidFill>
            </a:endParaRPr>
          </a:p>
          <a:p>
            <a:r>
              <a:rPr lang="en-US" sz="1500" dirty="0">
                <a:solidFill>
                  <a:srgbClr val="FFFF00"/>
                </a:solidFill>
              </a:rPr>
              <a:t>Welcome Center: </a:t>
            </a:r>
            <a:r>
              <a:rPr lang="en-US" sz="1200" dirty="0">
                <a:solidFill>
                  <a:srgbClr val="FFC000"/>
                </a:solidFill>
                <a:hlinkClick r:id="rId4">
                  <a:extLst>
                    <a:ext uri="{A12FA001-AC4F-418D-AE19-62706E023703}">
                      <ahyp:hlinkClr xmlns:ahyp="http://schemas.microsoft.com/office/drawing/2018/hyperlinkcolor" val="tx"/>
                    </a:ext>
                  </a:extLst>
                </a:hlinkClick>
              </a:rPr>
              <a:t>https://www.rcc.edu/become-a-student/index.html</a:t>
            </a:r>
            <a:r>
              <a:rPr lang="en-US" sz="1200" dirty="0">
                <a:solidFill>
                  <a:srgbClr val="FFC000"/>
                </a:solidFill>
              </a:rPr>
              <a:t> </a:t>
            </a:r>
          </a:p>
        </p:txBody>
      </p:sp>
      <p:pic>
        <p:nvPicPr>
          <p:cNvPr id="7" name="Picture 6">
            <a:extLst>
              <a:ext uri="{FF2B5EF4-FFF2-40B4-BE49-F238E27FC236}">
                <a16:creationId xmlns:a16="http://schemas.microsoft.com/office/drawing/2014/main" id="{707AA734-B583-452F-AFE9-3084AEDA8ABE}"/>
              </a:ext>
            </a:extLst>
          </p:cNvPr>
          <p:cNvPicPr>
            <a:picLocks noChangeAspect="1"/>
          </p:cNvPicPr>
          <p:nvPr/>
        </p:nvPicPr>
        <p:blipFill>
          <a:blip r:embed="rId5"/>
          <a:stretch>
            <a:fillRect/>
          </a:stretch>
        </p:blipFill>
        <p:spPr>
          <a:xfrm>
            <a:off x="801723" y="2789344"/>
            <a:ext cx="4232549" cy="2809537"/>
          </a:xfrm>
          <a:prstGeom prst="rect">
            <a:avLst/>
          </a:prstGeom>
          <a:ln>
            <a:solidFill>
              <a:schemeClr val="bg1"/>
            </a:solidFill>
          </a:ln>
          <a:effectLst>
            <a:outerShdw blurRad="190500" algn="tl" rotWithShape="0">
              <a:srgbClr val="000000">
                <a:alpha val="70000"/>
              </a:srgbClr>
            </a:outerShdw>
          </a:effectLst>
        </p:spPr>
      </p:pic>
      <p:pic>
        <p:nvPicPr>
          <p:cNvPr id="9" name="Picture 8">
            <a:extLst>
              <a:ext uri="{FF2B5EF4-FFF2-40B4-BE49-F238E27FC236}">
                <a16:creationId xmlns:a16="http://schemas.microsoft.com/office/drawing/2014/main" id="{9B40F1A3-3F4D-4A18-977A-88CB2301DC0F}"/>
              </a:ext>
            </a:extLst>
          </p:cNvPr>
          <p:cNvPicPr>
            <a:picLocks noChangeAspect="1"/>
          </p:cNvPicPr>
          <p:nvPr/>
        </p:nvPicPr>
        <p:blipFill>
          <a:blip r:embed="rId6"/>
          <a:stretch>
            <a:fillRect/>
          </a:stretch>
        </p:blipFill>
        <p:spPr>
          <a:xfrm>
            <a:off x="5295015" y="2789344"/>
            <a:ext cx="4572000" cy="2819005"/>
          </a:xfrm>
          <a:prstGeom prst="rect">
            <a:avLst/>
          </a:prstGeom>
        </p:spPr>
      </p:pic>
    </p:spTree>
    <p:extLst>
      <p:ext uri="{BB962C8B-B14F-4D97-AF65-F5344CB8AC3E}">
        <p14:creationId xmlns:p14="http://schemas.microsoft.com/office/powerpoint/2010/main" val="13336792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441836"/>
            <a:ext cx="8596668" cy="1320800"/>
          </a:xfrm>
        </p:spPr>
        <p:txBody>
          <a:bodyPr/>
          <a:lstStyle/>
          <a:p>
            <a:r>
              <a:rPr lang="en-US" dirty="0">
                <a:solidFill>
                  <a:srgbClr val="FFFF00"/>
                </a:solidFill>
              </a:rPr>
              <a:t>How do you access EduNav? </a:t>
            </a:r>
          </a:p>
        </p:txBody>
      </p:sp>
      <p:sp>
        <p:nvSpPr>
          <p:cNvPr id="3" name="Content Placeholder 2"/>
          <p:cNvSpPr>
            <a:spLocks noGrp="1"/>
          </p:cNvSpPr>
          <p:nvPr>
            <p:ph idx="1"/>
          </p:nvPr>
        </p:nvSpPr>
        <p:spPr>
          <a:xfrm>
            <a:off x="677334" y="1255045"/>
            <a:ext cx="9037474" cy="797040"/>
          </a:xfrm>
        </p:spPr>
        <p:txBody>
          <a:bodyPr/>
          <a:lstStyle/>
          <a:p>
            <a:r>
              <a:rPr lang="en-US" dirty="0">
                <a:solidFill>
                  <a:schemeClr val="bg1"/>
                </a:solidFill>
              </a:rPr>
              <a:t>When you attempt to register for classes on WebAdvisor or My Portal you will automatically be redirected to EduNav if your Program of Study is supported</a:t>
            </a:r>
          </a:p>
          <a:p>
            <a:endParaRPr lang="en-US" dirty="0"/>
          </a:p>
          <a:p>
            <a:endParaRPr lang="en-US" dirty="0"/>
          </a:p>
        </p:txBody>
      </p:sp>
      <p:sp>
        <p:nvSpPr>
          <p:cNvPr id="5" name="TextBox 4">
            <a:extLst>
              <a:ext uri="{FF2B5EF4-FFF2-40B4-BE49-F238E27FC236}">
                <a16:creationId xmlns:a16="http://schemas.microsoft.com/office/drawing/2014/main" id="{6592FBEE-CBB4-4BA2-B94B-AB304B66F4A7}"/>
              </a:ext>
            </a:extLst>
          </p:cNvPr>
          <p:cNvSpPr txBox="1"/>
          <p:nvPr/>
        </p:nvSpPr>
        <p:spPr>
          <a:xfrm>
            <a:off x="469899" y="5995609"/>
            <a:ext cx="9707524" cy="553998"/>
          </a:xfrm>
          <a:prstGeom prst="rect">
            <a:avLst/>
          </a:prstGeom>
          <a:noFill/>
        </p:spPr>
        <p:txBody>
          <a:bodyPr wrap="square" rtlCol="0">
            <a:spAutoFit/>
          </a:bodyPr>
          <a:lstStyle/>
          <a:p>
            <a:pPr algn="ctr"/>
            <a:r>
              <a:rPr lang="en-US" sz="1500" dirty="0">
                <a:solidFill>
                  <a:srgbClr val="FFFF00"/>
                </a:solidFill>
              </a:rPr>
              <a:t>User recommendations: Use Chrome browser &amp; PC or Laptop and avoid iPad &amp; mobile device.</a:t>
            </a:r>
          </a:p>
          <a:p>
            <a:pPr marL="285750" indent="-285750">
              <a:buFont typeface="Arial" panose="020B0604020202020204" pitchFamily="34" charset="0"/>
              <a:buChar char="•"/>
            </a:pPr>
            <a:endParaRPr lang="en-US" sz="1500" dirty="0">
              <a:solidFill>
                <a:srgbClr val="FFC000"/>
              </a:solidFill>
            </a:endParaRPr>
          </a:p>
        </p:txBody>
      </p:sp>
      <p:pic>
        <p:nvPicPr>
          <p:cNvPr id="6" name="Picture 5">
            <a:extLst>
              <a:ext uri="{FF2B5EF4-FFF2-40B4-BE49-F238E27FC236}">
                <a16:creationId xmlns:a16="http://schemas.microsoft.com/office/drawing/2014/main" id="{AE802B96-CAA9-4E12-B255-5BCE22D6F074}"/>
              </a:ext>
            </a:extLst>
          </p:cNvPr>
          <p:cNvPicPr>
            <a:picLocks noChangeAspect="1"/>
          </p:cNvPicPr>
          <p:nvPr/>
        </p:nvPicPr>
        <p:blipFill rotWithShape="1">
          <a:blip r:embed="rId3"/>
          <a:srcRect l="5556" t="14941" r="24639" b="15340"/>
          <a:stretch/>
        </p:blipFill>
        <p:spPr>
          <a:xfrm>
            <a:off x="1879887" y="2153133"/>
            <a:ext cx="6632367" cy="3726056"/>
          </a:xfrm>
          <a:prstGeom prst="rect">
            <a:avLst/>
          </a:prstGeom>
        </p:spPr>
      </p:pic>
    </p:spTree>
    <p:extLst>
      <p:ext uri="{BB962C8B-B14F-4D97-AF65-F5344CB8AC3E}">
        <p14:creationId xmlns:p14="http://schemas.microsoft.com/office/powerpoint/2010/main" val="20528868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76601" y="306755"/>
            <a:ext cx="8232775" cy="523220"/>
          </a:xfrm>
          <a:prstGeom prst="rect">
            <a:avLst/>
          </a:prstGeom>
        </p:spPr>
        <p:txBody>
          <a:bodyPr wrap="square">
            <a:spAutoFit/>
          </a:bodyPr>
          <a:lstStyle/>
          <a:p>
            <a:r>
              <a:rPr lang="en-US" sz="2800" dirty="0">
                <a:solidFill>
                  <a:srgbClr val="FFC000"/>
                </a:solidFill>
                <a:latin typeface="Calibri" panose="020F0502020204030204" pitchFamily="34" charset="0"/>
                <a:ea typeface="Calibri" panose="020F0502020204030204" pitchFamily="34" charset="0"/>
                <a:cs typeface="Calibri" panose="020F0502020204030204" pitchFamily="34" charset="0"/>
              </a:rPr>
              <a:t>From EduNav click on the </a:t>
            </a:r>
            <a:r>
              <a:rPr lang="en-US" sz="2800" b="1" u="sng" dirty="0">
                <a:solidFill>
                  <a:srgbClr val="FFFF00"/>
                </a:solidFill>
                <a:latin typeface="Calibri" panose="020F0502020204030204" pitchFamily="34" charset="0"/>
                <a:ea typeface="Calibri" panose="020F0502020204030204" pitchFamily="34" charset="0"/>
                <a:cs typeface="Calibri" panose="020F0502020204030204" pitchFamily="34" charset="0"/>
              </a:rPr>
              <a:t>Add a course </a:t>
            </a:r>
            <a:r>
              <a:rPr lang="en-US" sz="2800" dirty="0">
                <a:solidFill>
                  <a:srgbClr val="FFC000"/>
                </a:solidFill>
                <a:latin typeface="Calibri" panose="020F0502020204030204" pitchFamily="34" charset="0"/>
                <a:ea typeface="Calibri" panose="020F0502020204030204" pitchFamily="34" charset="0"/>
                <a:cs typeface="Calibri" panose="020F0502020204030204" pitchFamily="34" charset="0"/>
              </a:rPr>
              <a:t>button </a:t>
            </a:r>
            <a:endParaRPr lang="en-US" sz="2800" dirty="0">
              <a:solidFill>
                <a:srgbClr val="FFC000"/>
              </a:solidFill>
              <a:effectLst/>
              <a:latin typeface="Calibri" panose="020F0502020204030204" pitchFamily="34" charset="0"/>
              <a:ea typeface="Calibri" panose="020F0502020204030204" pitchFamily="34" charset="0"/>
              <a:cs typeface="Calibri" panose="020F0502020204030204" pitchFamily="34" charset="0"/>
            </a:endParaRPr>
          </a:p>
        </p:txBody>
      </p:sp>
      <p:pic>
        <p:nvPicPr>
          <p:cNvPr id="7" name="Picture 6">
            <a:extLst>
              <a:ext uri="{FF2B5EF4-FFF2-40B4-BE49-F238E27FC236}">
                <a16:creationId xmlns:a16="http://schemas.microsoft.com/office/drawing/2014/main" id="{E94C4B05-DE04-4A0B-8FD2-A4ABC4DFC706}"/>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28637" y="1331949"/>
            <a:ext cx="5347801" cy="4558488"/>
          </a:xfrm>
          <a:prstGeom prst="rect">
            <a:avLst/>
          </a:prstGeom>
          <a:noFill/>
          <a:ln>
            <a:noFill/>
          </a:ln>
        </p:spPr>
      </p:pic>
    </p:spTree>
    <p:extLst>
      <p:ext uri="{BB962C8B-B14F-4D97-AF65-F5344CB8AC3E}">
        <p14:creationId xmlns:p14="http://schemas.microsoft.com/office/powerpoint/2010/main" val="28111486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76601" y="306755"/>
            <a:ext cx="8232775" cy="954107"/>
          </a:xfrm>
          <a:prstGeom prst="rect">
            <a:avLst/>
          </a:prstGeom>
        </p:spPr>
        <p:txBody>
          <a:bodyPr wrap="square">
            <a:spAutoFit/>
          </a:bodyPr>
          <a:lstStyle/>
          <a:p>
            <a:r>
              <a:rPr lang="en-US" sz="2800" dirty="0">
                <a:solidFill>
                  <a:srgbClr val="FFC000"/>
                </a:solidFill>
              </a:rPr>
              <a:t>Type in the section # of the course and click the select box </a:t>
            </a:r>
          </a:p>
        </p:txBody>
      </p:sp>
      <p:pic>
        <p:nvPicPr>
          <p:cNvPr id="4" name="Picture 3">
            <a:extLst>
              <a:ext uri="{FF2B5EF4-FFF2-40B4-BE49-F238E27FC236}">
                <a16:creationId xmlns:a16="http://schemas.microsoft.com/office/drawing/2014/main" id="{8BD0FE9D-94D1-4814-B931-66C1D155969F}"/>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776601" y="1537843"/>
            <a:ext cx="5536455" cy="4692835"/>
          </a:xfrm>
          <a:prstGeom prst="rect">
            <a:avLst/>
          </a:prstGeom>
          <a:noFill/>
          <a:ln>
            <a:noFill/>
          </a:ln>
        </p:spPr>
      </p:pic>
      <p:sp>
        <p:nvSpPr>
          <p:cNvPr id="2" name="Arrow: Left 1">
            <a:extLst>
              <a:ext uri="{FF2B5EF4-FFF2-40B4-BE49-F238E27FC236}">
                <a16:creationId xmlns:a16="http://schemas.microsoft.com/office/drawing/2014/main" id="{0E9E36C1-1ABC-4774-837C-308CA90CDC44}"/>
              </a:ext>
            </a:extLst>
          </p:cNvPr>
          <p:cNvSpPr/>
          <p:nvPr/>
        </p:nvSpPr>
        <p:spPr>
          <a:xfrm rot="19306344">
            <a:off x="4659524" y="3363675"/>
            <a:ext cx="2139305" cy="382772"/>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3" name="TextBox 2">
            <a:extLst>
              <a:ext uri="{FF2B5EF4-FFF2-40B4-BE49-F238E27FC236}">
                <a16:creationId xmlns:a16="http://schemas.microsoft.com/office/drawing/2014/main" id="{513347E9-3205-4E09-9C52-60EBD4D26EC8}"/>
              </a:ext>
            </a:extLst>
          </p:cNvPr>
          <p:cNvSpPr txBox="1"/>
          <p:nvPr/>
        </p:nvSpPr>
        <p:spPr>
          <a:xfrm>
            <a:off x="6687879" y="2321004"/>
            <a:ext cx="2668772" cy="2215991"/>
          </a:xfrm>
          <a:prstGeom prst="rect">
            <a:avLst/>
          </a:prstGeom>
          <a:noFill/>
        </p:spPr>
        <p:txBody>
          <a:bodyPr wrap="square" rtlCol="0">
            <a:spAutoFit/>
          </a:bodyPr>
          <a:lstStyle/>
          <a:p>
            <a:r>
              <a:rPr lang="en-US" b="1" dirty="0">
                <a:solidFill>
                  <a:srgbClr val="FFFF00"/>
                </a:solidFill>
              </a:rPr>
              <a:t>Colleges: </a:t>
            </a:r>
          </a:p>
          <a:p>
            <a:r>
              <a:rPr lang="en-US" dirty="0">
                <a:solidFill>
                  <a:srgbClr val="FFFF00"/>
                </a:solidFill>
              </a:rPr>
              <a:t>Option to filter colleges to search for classes within the district.</a:t>
            </a:r>
          </a:p>
          <a:p>
            <a:endParaRPr lang="en-US" dirty="0">
              <a:solidFill>
                <a:srgbClr val="FFFF00"/>
              </a:solidFill>
            </a:endParaRPr>
          </a:p>
          <a:p>
            <a:r>
              <a:rPr lang="en-US" sz="1600" i="1" dirty="0">
                <a:solidFill>
                  <a:srgbClr val="FFFF00"/>
                </a:solidFill>
              </a:rPr>
              <a:t>Example: Riverside City College, Moreno Valley College, and Norco College</a:t>
            </a:r>
          </a:p>
        </p:txBody>
      </p:sp>
    </p:spTree>
    <p:extLst>
      <p:ext uri="{BB962C8B-B14F-4D97-AF65-F5344CB8AC3E}">
        <p14:creationId xmlns:p14="http://schemas.microsoft.com/office/powerpoint/2010/main" val="30238329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76601" y="306755"/>
            <a:ext cx="8232775" cy="954107"/>
          </a:xfrm>
          <a:prstGeom prst="rect">
            <a:avLst/>
          </a:prstGeom>
        </p:spPr>
        <p:txBody>
          <a:bodyPr wrap="square">
            <a:spAutoFit/>
          </a:bodyPr>
          <a:lstStyle/>
          <a:p>
            <a:r>
              <a:rPr lang="en-US" sz="2800" dirty="0">
                <a:solidFill>
                  <a:srgbClr val="FFC000"/>
                </a:solidFill>
              </a:rPr>
              <a:t>Next click on the </a:t>
            </a:r>
            <a:r>
              <a:rPr lang="en-US" sz="2800" b="1" u="sng" dirty="0">
                <a:solidFill>
                  <a:srgbClr val="FFFF00"/>
                </a:solidFill>
              </a:rPr>
              <a:t>CHANGE</a:t>
            </a:r>
            <a:r>
              <a:rPr lang="en-US" sz="2800" dirty="0">
                <a:solidFill>
                  <a:srgbClr val="FFC000"/>
                </a:solidFill>
              </a:rPr>
              <a:t> button and then the mark to register with an Add Code option </a:t>
            </a:r>
          </a:p>
        </p:txBody>
      </p:sp>
      <p:pic>
        <p:nvPicPr>
          <p:cNvPr id="7" name="Picture 6">
            <a:extLst>
              <a:ext uri="{FF2B5EF4-FFF2-40B4-BE49-F238E27FC236}">
                <a16:creationId xmlns:a16="http://schemas.microsoft.com/office/drawing/2014/main" id="{17337CA4-6BE3-4EBE-A328-55F173A02568}"/>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51844" y="1611446"/>
            <a:ext cx="6886324" cy="4421926"/>
          </a:xfrm>
          <a:prstGeom prst="rect">
            <a:avLst/>
          </a:prstGeom>
          <a:noFill/>
          <a:ln>
            <a:noFill/>
          </a:ln>
        </p:spPr>
      </p:pic>
    </p:spTree>
    <p:extLst>
      <p:ext uri="{BB962C8B-B14F-4D97-AF65-F5344CB8AC3E}">
        <p14:creationId xmlns:p14="http://schemas.microsoft.com/office/powerpoint/2010/main" val="41869212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76601" y="306755"/>
            <a:ext cx="8232775" cy="1815882"/>
          </a:xfrm>
          <a:prstGeom prst="rect">
            <a:avLst/>
          </a:prstGeom>
        </p:spPr>
        <p:txBody>
          <a:bodyPr wrap="square">
            <a:spAutoFit/>
          </a:bodyPr>
          <a:lstStyle/>
          <a:p>
            <a:r>
              <a:rPr lang="en-US" sz="2800" dirty="0">
                <a:solidFill>
                  <a:srgbClr val="FFC000"/>
                </a:solidFill>
              </a:rPr>
              <a:t>Under the </a:t>
            </a:r>
            <a:r>
              <a:rPr lang="en-US" sz="2800" b="1" u="sng" dirty="0">
                <a:solidFill>
                  <a:srgbClr val="FFFF00"/>
                </a:solidFill>
              </a:rPr>
              <a:t>CHANGE</a:t>
            </a:r>
            <a:r>
              <a:rPr lang="en-US" sz="2800" dirty="0">
                <a:solidFill>
                  <a:srgbClr val="FFC000"/>
                </a:solidFill>
              </a:rPr>
              <a:t> button, type in the add code given to you by your instructor and click on the </a:t>
            </a:r>
            <a:r>
              <a:rPr lang="en-US" sz="2800" b="1" dirty="0">
                <a:solidFill>
                  <a:srgbClr val="FFFF00"/>
                </a:solidFill>
              </a:rPr>
              <a:t>Update Registration </a:t>
            </a:r>
            <a:r>
              <a:rPr lang="en-US" sz="2800" dirty="0">
                <a:solidFill>
                  <a:srgbClr val="FFC000"/>
                </a:solidFill>
              </a:rPr>
              <a:t>button.</a:t>
            </a:r>
          </a:p>
          <a:p>
            <a:endParaRPr lang="en-US" sz="2800" dirty="0"/>
          </a:p>
        </p:txBody>
      </p:sp>
      <p:pic>
        <p:nvPicPr>
          <p:cNvPr id="4" name="Picture 3">
            <a:extLst>
              <a:ext uri="{FF2B5EF4-FFF2-40B4-BE49-F238E27FC236}">
                <a16:creationId xmlns:a16="http://schemas.microsoft.com/office/drawing/2014/main" id="{C3CAD88B-1887-4A3E-9A0B-52B833887F4E}"/>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632236" y="1934484"/>
            <a:ext cx="5138191" cy="4179880"/>
          </a:xfrm>
          <a:prstGeom prst="rect">
            <a:avLst/>
          </a:prstGeom>
          <a:noFill/>
          <a:ln>
            <a:noFill/>
          </a:ln>
        </p:spPr>
      </p:pic>
    </p:spTree>
    <p:extLst>
      <p:ext uri="{BB962C8B-B14F-4D97-AF65-F5344CB8AC3E}">
        <p14:creationId xmlns:p14="http://schemas.microsoft.com/office/powerpoint/2010/main" val="17478398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76601" y="306755"/>
            <a:ext cx="8232775" cy="1384995"/>
          </a:xfrm>
          <a:prstGeom prst="rect">
            <a:avLst/>
          </a:prstGeom>
        </p:spPr>
        <p:txBody>
          <a:bodyPr wrap="square">
            <a:spAutoFit/>
          </a:bodyPr>
          <a:lstStyle/>
          <a:p>
            <a:r>
              <a:rPr lang="en-US" sz="2800" dirty="0">
                <a:solidFill>
                  <a:srgbClr val="FFC000"/>
                </a:solidFill>
              </a:rPr>
              <a:t>Review your registration actions and then click on the </a:t>
            </a:r>
            <a:r>
              <a:rPr lang="en-US" sz="2800" dirty="0">
                <a:solidFill>
                  <a:srgbClr val="FFFF00"/>
                </a:solidFill>
              </a:rPr>
              <a:t>“Continue Registration” </a:t>
            </a:r>
            <a:r>
              <a:rPr lang="en-US" sz="2800" dirty="0">
                <a:solidFill>
                  <a:srgbClr val="FFC000"/>
                </a:solidFill>
              </a:rPr>
              <a:t>button.</a:t>
            </a:r>
          </a:p>
          <a:p>
            <a:endParaRPr lang="en-US" sz="2800" dirty="0"/>
          </a:p>
        </p:txBody>
      </p:sp>
      <p:pic>
        <p:nvPicPr>
          <p:cNvPr id="6" name="Picture 5">
            <a:extLst>
              <a:ext uri="{FF2B5EF4-FFF2-40B4-BE49-F238E27FC236}">
                <a16:creationId xmlns:a16="http://schemas.microsoft.com/office/drawing/2014/main" id="{0A431FFE-D8CB-4960-89DD-7BA013E62E7E}"/>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39362" y="2122637"/>
            <a:ext cx="5491934" cy="3804438"/>
          </a:xfrm>
          <a:prstGeom prst="rect">
            <a:avLst/>
          </a:prstGeom>
          <a:noFill/>
          <a:ln>
            <a:noFill/>
          </a:ln>
        </p:spPr>
      </p:pic>
    </p:spTree>
    <p:extLst>
      <p:ext uri="{BB962C8B-B14F-4D97-AF65-F5344CB8AC3E}">
        <p14:creationId xmlns:p14="http://schemas.microsoft.com/office/powerpoint/2010/main" val="35532626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76601" y="306755"/>
            <a:ext cx="8232775" cy="1815882"/>
          </a:xfrm>
          <a:prstGeom prst="rect">
            <a:avLst/>
          </a:prstGeom>
        </p:spPr>
        <p:txBody>
          <a:bodyPr wrap="square">
            <a:spAutoFit/>
          </a:bodyPr>
          <a:lstStyle/>
          <a:p>
            <a:r>
              <a:rPr lang="en-US" sz="2800" dirty="0">
                <a:solidFill>
                  <a:srgbClr val="FFC000"/>
                </a:solidFill>
              </a:rPr>
              <a:t>Once you have registered you will see the Registration completed box. Click </a:t>
            </a:r>
            <a:r>
              <a:rPr lang="en-US" sz="2800" dirty="0">
                <a:solidFill>
                  <a:srgbClr val="FFFF00"/>
                </a:solidFill>
              </a:rPr>
              <a:t>OK</a:t>
            </a:r>
            <a:r>
              <a:rPr lang="en-US" sz="2800" dirty="0">
                <a:solidFill>
                  <a:srgbClr val="FFC000"/>
                </a:solidFill>
              </a:rPr>
              <a:t> to go back to your plan. </a:t>
            </a:r>
          </a:p>
          <a:p>
            <a:endParaRPr lang="en-US" sz="2800" dirty="0"/>
          </a:p>
        </p:txBody>
      </p:sp>
      <p:pic>
        <p:nvPicPr>
          <p:cNvPr id="4" name="Picture 3">
            <a:extLst>
              <a:ext uri="{FF2B5EF4-FFF2-40B4-BE49-F238E27FC236}">
                <a16:creationId xmlns:a16="http://schemas.microsoft.com/office/drawing/2014/main" id="{97855DBD-12C9-4745-8356-5C7F46E05F1B}"/>
              </a:ext>
            </a:extLst>
          </p:cNvPr>
          <p:cNvPicPr/>
          <p:nvPr/>
        </p:nvPicPr>
        <p:blipFill rotWithShape="1">
          <a:blip r:embed="rId2"/>
          <a:srcRect l="37762" t="34718" r="34324" b="29065"/>
          <a:stretch/>
        </p:blipFill>
        <p:spPr bwMode="auto">
          <a:xfrm>
            <a:off x="2357419" y="1980090"/>
            <a:ext cx="5871027" cy="376495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5642663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76601" y="306755"/>
            <a:ext cx="8232775" cy="1815882"/>
          </a:xfrm>
          <a:prstGeom prst="rect">
            <a:avLst/>
          </a:prstGeom>
        </p:spPr>
        <p:txBody>
          <a:bodyPr wrap="square">
            <a:spAutoFit/>
          </a:bodyPr>
          <a:lstStyle/>
          <a:p>
            <a:r>
              <a:rPr lang="en-US" sz="2800" dirty="0">
                <a:solidFill>
                  <a:srgbClr val="FFC000"/>
                </a:solidFill>
              </a:rPr>
              <a:t>The course you added will appear on your plan and the word </a:t>
            </a:r>
            <a:r>
              <a:rPr lang="en-US" sz="2800" b="1" u="sng" dirty="0">
                <a:solidFill>
                  <a:srgbClr val="FFFF00"/>
                </a:solidFill>
              </a:rPr>
              <a:t>Registered</a:t>
            </a:r>
            <a:r>
              <a:rPr lang="en-US" sz="2800" dirty="0">
                <a:solidFill>
                  <a:srgbClr val="FFC000"/>
                </a:solidFill>
              </a:rPr>
              <a:t> will appear in green next to the course.</a:t>
            </a:r>
          </a:p>
          <a:p>
            <a:endParaRPr lang="en-US" sz="2800" dirty="0"/>
          </a:p>
        </p:txBody>
      </p:sp>
      <p:pic>
        <p:nvPicPr>
          <p:cNvPr id="6" name="Picture 5">
            <a:extLst>
              <a:ext uri="{FF2B5EF4-FFF2-40B4-BE49-F238E27FC236}">
                <a16:creationId xmlns:a16="http://schemas.microsoft.com/office/drawing/2014/main" id="{CB143D8F-4695-4D43-B0B9-A35AAC659E83}"/>
              </a:ext>
            </a:extLst>
          </p:cNvPr>
          <p:cNvPicPr/>
          <p:nvPr/>
        </p:nvPicPr>
        <p:blipFill rotWithShape="1">
          <a:blip r:embed="rId3"/>
          <a:srcRect l="6385" t="19675" r="69656" b="36964"/>
          <a:stretch/>
        </p:blipFill>
        <p:spPr bwMode="auto">
          <a:xfrm>
            <a:off x="2915758" y="2122637"/>
            <a:ext cx="4747754" cy="4112910"/>
          </a:xfrm>
          <a:prstGeom prst="rect">
            <a:avLst/>
          </a:prstGeom>
          <a:ln>
            <a:noFill/>
          </a:ln>
          <a:extLst>
            <a:ext uri="{53640926-AAD7-44D8-BBD7-CCE9431645EC}">
              <a14:shadowObscured xmlns:a14="http://schemas.microsoft.com/office/drawing/2010/main"/>
            </a:ext>
          </a:extLst>
        </p:spPr>
      </p:pic>
      <p:sp>
        <p:nvSpPr>
          <p:cNvPr id="2" name="Flowchart: Connector 1">
            <a:extLst>
              <a:ext uri="{FF2B5EF4-FFF2-40B4-BE49-F238E27FC236}">
                <a16:creationId xmlns:a16="http://schemas.microsoft.com/office/drawing/2014/main" id="{CCED2491-5E3B-4A00-8A33-941D51F47D44}"/>
              </a:ext>
            </a:extLst>
          </p:cNvPr>
          <p:cNvSpPr/>
          <p:nvPr/>
        </p:nvSpPr>
        <p:spPr>
          <a:xfrm>
            <a:off x="5475383" y="3283027"/>
            <a:ext cx="1145754" cy="418640"/>
          </a:xfrm>
          <a:prstGeom prst="flowChartConnector">
            <a:avLst/>
          </a:prstGeom>
          <a:noFill/>
          <a:ln w="50800">
            <a:solidFill>
              <a:srgbClr val="FF000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34323267"/>
      </p:ext>
    </p:extLst>
  </p:cSld>
  <p:clrMapOvr>
    <a:masterClrMapping/>
  </p:clrMapOvr>
</p:sld>
</file>

<file path=ppt/theme/theme1.xml><?xml version="1.0" encoding="utf-8"?>
<a:theme xmlns:a="http://schemas.openxmlformats.org/drawingml/2006/main" name="Facet">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415A33B7A908546B31E8CD0B5339CFE" ma:contentTypeVersion="16" ma:contentTypeDescription="Create a new document." ma:contentTypeScope="" ma:versionID="d44bdcb46336b04a2f3780a8f84efebc">
  <xsd:schema xmlns:xsd="http://www.w3.org/2001/XMLSchema" xmlns:xs="http://www.w3.org/2001/XMLSchema" xmlns:p="http://schemas.microsoft.com/office/2006/metadata/properties" xmlns:ns1="http://schemas.microsoft.com/sharepoint/v3" xmlns:ns3="1e837ae7-be2b-4874-b4a4-81099c2fb242" xmlns:ns4="20df04b5-1e45-4649-b634-8f3ae49dac37" targetNamespace="http://schemas.microsoft.com/office/2006/metadata/properties" ma:root="true" ma:fieldsID="5e9e83c5d74239138e0f7b1f574550f9" ns1:_="" ns3:_="" ns4:_="">
    <xsd:import namespace="http://schemas.microsoft.com/sharepoint/v3"/>
    <xsd:import namespace="1e837ae7-be2b-4874-b4a4-81099c2fb242"/>
    <xsd:import namespace="20df04b5-1e45-4649-b634-8f3ae49dac37"/>
    <xsd:element name="properties">
      <xsd:complexType>
        <xsd:sequence>
          <xsd:element name="documentManagement">
            <xsd:complexType>
              <xsd:all>
                <xsd:element ref="ns3:MediaServiceMetadata" minOccurs="0"/>
                <xsd:element ref="ns3:MediaServiceFastMetadata" minOccurs="0"/>
                <xsd:element ref="ns3:MediaServiceDateTaken"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1:_ip_UnifiedCompliancePolicyProperties" minOccurs="0"/>
                <xsd:element ref="ns1:_ip_UnifiedCompliancePolicyUIAction" minOccurs="0"/>
                <xsd:element ref="ns3:MediaServiceLocatio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e837ae7-be2b-4874-b4a4-81099c2fb24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Location" ma:index="22" nillable="true" ma:displayName="Location" ma:internalName="MediaServiceLocation" ma:readOnly="true">
      <xsd:simpleType>
        <xsd:restriction base="dms:Text"/>
      </xsd:simpleType>
    </xsd:element>
    <xsd:element name="MediaLengthInSeconds" ma:index="23"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0df04b5-1e45-4649-b634-8f3ae49dac37"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SharingHintHash" ma:index="13"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A1F7ADB-4E21-476E-8CFC-8C1CACC56E51}">
  <ds:schemaRefs>
    <ds:schemaRef ds:uri="http://purl.org/dc/dcmitype/"/>
    <ds:schemaRef ds:uri="http://schemas.openxmlformats.org/package/2006/metadata/core-properties"/>
    <ds:schemaRef ds:uri="http://purl.org/dc/elements/1.1/"/>
    <ds:schemaRef ds:uri="http://purl.org/dc/terms/"/>
    <ds:schemaRef ds:uri="http://schemas.microsoft.com/office/2006/metadata/properties"/>
    <ds:schemaRef ds:uri="1e837ae7-be2b-4874-b4a4-81099c2fb242"/>
    <ds:schemaRef ds:uri="http://schemas.microsoft.com/office/infopath/2007/PartnerControls"/>
    <ds:schemaRef ds:uri="http://schemas.microsoft.com/office/2006/documentManagement/types"/>
    <ds:schemaRef ds:uri="20df04b5-1e45-4649-b634-8f3ae49dac37"/>
    <ds:schemaRef ds:uri="http://schemas.microsoft.com/sharepoint/v3"/>
    <ds:schemaRef ds:uri="http://www.w3.org/XML/1998/namespace"/>
  </ds:schemaRefs>
</ds:datastoreItem>
</file>

<file path=customXml/itemProps2.xml><?xml version="1.0" encoding="utf-8"?>
<ds:datastoreItem xmlns:ds="http://schemas.openxmlformats.org/officeDocument/2006/customXml" ds:itemID="{314570CA-79B1-434C-BF26-5C376B12C069}">
  <ds:schemaRefs>
    <ds:schemaRef ds:uri="http://schemas.microsoft.com/sharepoint/v3/contenttype/forms"/>
  </ds:schemaRefs>
</ds:datastoreItem>
</file>

<file path=customXml/itemProps3.xml><?xml version="1.0" encoding="utf-8"?>
<ds:datastoreItem xmlns:ds="http://schemas.openxmlformats.org/officeDocument/2006/customXml" ds:itemID="{BB88831C-CB9B-4E66-B020-2C05470E23B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1e837ae7-be2b-4874-b4a4-81099c2fb242"/>
    <ds:schemaRef ds:uri="20df04b5-1e45-4649-b634-8f3ae49dac3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Facet</Template>
  <TotalTime>3540</TotalTime>
  <Words>500</Words>
  <Application>Microsoft Office PowerPoint</Application>
  <PresentationFormat>Widescreen</PresentationFormat>
  <Paragraphs>38</Paragraphs>
  <Slides>12</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Arial</vt:lpstr>
      <vt:lpstr>Calibri</vt:lpstr>
      <vt:lpstr>Raleway</vt:lpstr>
      <vt:lpstr>Roboto</vt:lpstr>
      <vt:lpstr>Trebuchet MS</vt:lpstr>
      <vt:lpstr>Wingdings 3</vt:lpstr>
      <vt:lpstr>Facet</vt:lpstr>
      <vt:lpstr>How to register on EduNav  with an add code</vt:lpstr>
      <vt:lpstr>How do you access EduNav?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Reminders</vt:lpstr>
      <vt:lpstr>Help using EduNav</vt:lpstr>
      <vt:lpstr>Help using EduNav</vt:lpstr>
    </vt:vector>
  </TitlesOfParts>
  <Company>RCCD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Trejo, Silvia</dc:creator>
  <cp:lastModifiedBy>Lecona, Liz</cp:lastModifiedBy>
  <cp:revision>144</cp:revision>
  <cp:lastPrinted>2019-11-08T21:41:32Z</cp:lastPrinted>
  <dcterms:created xsi:type="dcterms:W3CDTF">2018-12-03T22:48:25Z</dcterms:created>
  <dcterms:modified xsi:type="dcterms:W3CDTF">2022-03-21T16:15:16Z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0x010100F415A33B7A908546B31E8CD0B5339CFE</vt:lpwstr>
  </property>
</Properties>
</file>